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5" r:id="rId11"/>
  </p:sldIdLst>
  <p:sldSz cx="14630400" cy="8229600"/>
  <p:notesSz cx="8229600" cy="14630400"/>
  <p:embeddedFontLst>
    <p:embeddedFont>
      <p:font typeface="Barlow Bold" panose="020B0604020202020204" charset="0"/>
      <p:bold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old" panose="00000800000000000000" pitchFamily="2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214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D1AD4-8CFB-0998-23CD-4EEB40A7D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7EF0B-5BDC-B146-7D4E-97AF31590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1A90C-D3B9-28CE-FAFC-940499B82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9557A-A577-3671-9D13-4633B51866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37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8857F-5BD3-D90C-1E0C-F5BFDB728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03BA8-DFE7-5ECC-9A61-178226206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6AF04-4985-2D82-83B7-381FF50DB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5B1ED-8490-25D5-EAA9-D257A38F3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24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E-commerce Customer Analysis</a:t>
            </a:r>
          </a:p>
        </p:txBody>
      </p:sp>
      <p:sp>
        <p:nvSpPr>
          <p:cNvPr id="4" name="Text 1"/>
          <p:cNvSpPr/>
          <p:nvPr/>
        </p:nvSpPr>
        <p:spPr>
          <a:xfrm>
            <a:off x="6244709" y="433173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Data Insights and Predictive Modeling Using Python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28506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29" y="5292685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268873"/>
            <a:ext cx="310610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Mohamed Tharwat</a:t>
            </a:r>
            <a:endParaRPr lang="en-US" sz="21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1177"/>
            <a:ext cx="67394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87153"/>
            <a:ext cx="2185511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2576751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60395" y="22037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Analysis: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60395" y="2689860"/>
            <a:ext cx="104951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analyzed e-commerce customer data to uncover key behavioral insights.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2048" y="3584615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3708083"/>
            <a:ext cx="4371142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74884" y="4297680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6025" y="3924657"/>
            <a:ext cx="31768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Modeling Results: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46025" y="4410789"/>
            <a:ext cx="830949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predictive models (Linear Regression and KNN) to forecast yearly spending, with Linear Regression showing better performance overall.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678" y="5305544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5429012"/>
            <a:ext cx="6556891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74884" y="6191964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1775" y="56455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Insights: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31775" y="6131719"/>
            <a:ext cx="612374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actionable insights, such as focusing on app engagement and membership duration, to enhance customer spending and retention.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85530"/>
            <a:ext cx="355721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465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Purpose: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21940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e-commerce customer data and predict yearly spending.</a:t>
            </a:r>
            <a:endParaRPr lang="en-US" sz="17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71FEDF7F-1869-4AD3-E0FF-1914E41CC4E0}"/>
              </a:ext>
            </a:extLst>
          </p:cNvPr>
          <p:cNvSpPr/>
          <p:nvPr/>
        </p:nvSpPr>
        <p:spPr>
          <a:xfrm>
            <a:off x="765929" y="43232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Importance: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FB1DF08-8ADA-B9E9-F4FA-5FB7D2A9CFDA}"/>
              </a:ext>
            </a:extLst>
          </p:cNvPr>
          <p:cNvSpPr/>
          <p:nvPr/>
        </p:nvSpPr>
        <p:spPr>
          <a:xfrm>
            <a:off x="765929" y="489610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actionable insights for optimizing customer experience and revenue.</a:t>
            </a:r>
            <a:endParaRPr lang="en-US" sz="17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87A07ED6-FC0F-77BE-CADB-1E60136E9D98}"/>
              </a:ext>
            </a:extLst>
          </p:cNvPr>
          <p:cNvSpPr/>
          <p:nvPr/>
        </p:nvSpPr>
        <p:spPr>
          <a:xfrm>
            <a:off x="758309" y="60022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Summary: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7B3C769B-BCAE-DB29-D91B-DE85FF3C1E31}"/>
              </a:ext>
            </a:extLst>
          </p:cNvPr>
          <p:cNvSpPr/>
          <p:nvPr/>
        </p:nvSpPr>
        <p:spPr>
          <a:xfrm>
            <a:off x="758309" y="657506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Includes demographics, behavioral metrics, and target variable.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13559"/>
            <a:ext cx="110576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Project Workflow:</a:t>
            </a:r>
          </a:p>
        </p:txBody>
      </p:sp>
      <p:sp>
        <p:nvSpPr>
          <p:cNvPr id="4" name="Shape 1"/>
          <p:cNvSpPr/>
          <p:nvPr/>
        </p:nvSpPr>
        <p:spPr>
          <a:xfrm>
            <a:off x="758309" y="5052535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53979" y="4994910"/>
            <a:ext cx="363116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Data Loading and Initial Exploration</a:t>
            </a:r>
          </a:p>
        </p:txBody>
      </p:sp>
      <p:sp>
        <p:nvSpPr>
          <p:cNvPr id="7" name="Shape 4"/>
          <p:cNvSpPr/>
          <p:nvPr/>
        </p:nvSpPr>
        <p:spPr>
          <a:xfrm>
            <a:off x="5201722" y="5052535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797391" y="4994910"/>
            <a:ext cx="363116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Exploratory Data Analysis (EDA)</a:t>
            </a:r>
          </a:p>
        </p:txBody>
      </p:sp>
      <p:sp>
        <p:nvSpPr>
          <p:cNvPr id="10" name="Shape 7"/>
          <p:cNvSpPr/>
          <p:nvPr/>
        </p:nvSpPr>
        <p:spPr>
          <a:xfrm>
            <a:off x="9645134" y="5052535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2A24507B-A322-F88A-533C-6F57423E60AE}"/>
              </a:ext>
            </a:extLst>
          </p:cNvPr>
          <p:cNvSpPr/>
          <p:nvPr/>
        </p:nvSpPr>
        <p:spPr>
          <a:xfrm>
            <a:off x="2393821" y="6329095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9A782CA8-CB1B-4887-6DA2-72942333999E}"/>
              </a:ext>
            </a:extLst>
          </p:cNvPr>
          <p:cNvSpPr/>
          <p:nvPr/>
        </p:nvSpPr>
        <p:spPr>
          <a:xfrm>
            <a:off x="2989491" y="6271470"/>
            <a:ext cx="363116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Model Training (Linear Regression, KNN)</a:t>
            </a:r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E74E255E-E57A-0702-B848-8E6CAC7AD83C}"/>
              </a:ext>
            </a:extLst>
          </p:cNvPr>
          <p:cNvSpPr/>
          <p:nvPr/>
        </p:nvSpPr>
        <p:spPr>
          <a:xfrm>
            <a:off x="6837234" y="6302239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F5DAEC08-3F56-B52F-2660-1642A531ED62}"/>
              </a:ext>
            </a:extLst>
          </p:cNvPr>
          <p:cNvSpPr/>
          <p:nvPr/>
        </p:nvSpPr>
        <p:spPr>
          <a:xfrm>
            <a:off x="7432904" y="6244614"/>
            <a:ext cx="363116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Model Evaluation and Residual Analysis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F818BCB4-49E3-ECE1-71DD-E735EA62070B}"/>
              </a:ext>
            </a:extLst>
          </p:cNvPr>
          <p:cNvSpPr/>
          <p:nvPr/>
        </p:nvSpPr>
        <p:spPr>
          <a:xfrm>
            <a:off x="10240803" y="4979205"/>
            <a:ext cx="363116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Data Preparation and Feature Selection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857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48915"/>
            <a:ext cx="3705463" cy="2135319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028879" y="3109877"/>
            <a:ext cx="3141677" cy="142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on Website vs. Yearly Amount Spent: Weak correlation.</a:t>
            </a:r>
            <a:endParaRPr lang="en-US" sz="170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2E1A6F04-114C-3D71-1716-8B3BC4B5717D}"/>
              </a:ext>
            </a:extLst>
          </p:cNvPr>
          <p:cNvSpPr/>
          <p:nvPr/>
        </p:nvSpPr>
        <p:spPr>
          <a:xfrm>
            <a:off x="4928865" y="2728610"/>
            <a:ext cx="3705463" cy="2135319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F53B59CE-297D-9097-6D54-DE81853DB13C}"/>
              </a:ext>
            </a:extLst>
          </p:cNvPr>
          <p:cNvSpPr/>
          <p:nvPr/>
        </p:nvSpPr>
        <p:spPr>
          <a:xfrm>
            <a:off x="5199435" y="3089572"/>
            <a:ext cx="3141677" cy="142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on App vs. Yearly Amount Spent: Moderate positive correlation.</a:t>
            </a:r>
            <a:endParaRPr lang="en-US" sz="1700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66E06256-A4F5-391B-0B2D-90C7CB7BDCE4}"/>
              </a:ext>
            </a:extLst>
          </p:cNvPr>
          <p:cNvSpPr/>
          <p:nvPr/>
        </p:nvSpPr>
        <p:spPr>
          <a:xfrm>
            <a:off x="758309" y="5309978"/>
            <a:ext cx="3705463" cy="2135319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98666C69-6804-2F80-EAC2-CA439DEBEE94}"/>
              </a:ext>
            </a:extLst>
          </p:cNvPr>
          <p:cNvSpPr/>
          <p:nvPr/>
        </p:nvSpPr>
        <p:spPr>
          <a:xfrm>
            <a:off x="1028879" y="5670940"/>
            <a:ext cx="3141677" cy="142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Strongest correlation: Length of Membership and Yearly Amount Spent.</a:t>
            </a:r>
            <a:endParaRPr lang="en-US" sz="1700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67308B38-3F7A-09A8-8C1A-9FC7C31CF7E8}"/>
              </a:ext>
            </a:extLst>
          </p:cNvPr>
          <p:cNvSpPr/>
          <p:nvPr/>
        </p:nvSpPr>
        <p:spPr>
          <a:xfrm>
            <a:off x="4928865" y="5309978"/>
            <a:ext cx="3705463" cy="2135319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6409DEC4-8F78-D7ED-DDCE-B22AEABFEED0}"/>
              </a:ext>
            </a:extLst>
          </p:cNvPr>
          <p:cNvSpPr/>
          <p:nvPr/>
        </p:nvSpPr>
        <p:spPr>
          <a:xfrm>
            <a:off x="5199435" y="5670940"/>
            <a:ext cx="3141677" cy="142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Boxplots detect potential outliers in Yearly Amount Spent.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07857"/>
            <a:ext cx="95007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Selection and Model Training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84548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Features (X):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089809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Avg. Session Length, Time on App, Time on Website, Length of Membership.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778" y="484548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73778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(y):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973778" y="6089809"/>
            <a:ext cx="30475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Yearly Amount Spent.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405" y="4845487"/>
            <a:ext cx="541615" cy="5416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7287" y="5603677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Split data into training (70%) and testing (30%).</a:t>
            </a:r>
            <a:endParaRPr lang="en-US" sz="17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E984D6DD-8B7A-2CD5-6BCB-EF291434BE3F}"/>
              </a:ext>
            </a:extLst>
          </p:cNvPr>
          <p:cNvSpPr/>
          <p:nvPr/>
        </p:nvSpPr>
        <p:spPr>
          <a:xfrm>
            <a:off x="9717286" y="6461111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Trained two models: Linear Regression and KNN.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258" y="1080730"/>
            <a:ext cx="7479744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Linear Regression Model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30367" y="2078593"/>
            <a:ext cx="22860" cy="5070158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53311" y="2535793"/>
            <a:ext cx="729258" cy="22860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807422" y="2312908"/>
            <a:ext cx="468749" cy="468749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83516" y="2382798"/>
            <a:ext cx="11644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187773" y="2286953"/>
            <a:ext cx="446783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Captures overall trends in the data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1253311" y="3785899"/>
            <a:ext cx="729258" cy="22860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807422" y="3563014"/>
            <a:ext cx="468749" cy="468749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49702" y="3632903"/>
            <a:ext cx="18419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187773" y="3537058"/>
            <a:ext cx="663228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Coefficients: Measure the importance of each feature.</a:t>
            </a:r>
            <a:endParaRPr lang="en-US" sz="2150" dirty="0"/>
          </a:p>
        </p:txBody>
      </p:sp>
      <p:sp>
        <p:nvSpPr>
          <p:cNvPr id="15" name="Shape 12"/>
          <p:cNvSpPr/>
          <p:nvPr/>
        </p:nvSpPr>
        <p:spPr>
          <a:xfrm>
            <a:off x="1253311" y="5188046"/>
            <a:ext cx="729258" cy="22860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07422" y="4965161"/>
            <a:ext cx="468749" cy="468749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52917" y="5035051"/>
            <a:ext cx="17764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187773" y="4939206"/>
            <a:ext cx="274165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 Metrics: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187773" y="5406883"/>
            <a:ext cx="3934247" cy="46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Absolute Error (MAE)</a:t>
            </a:r>
            <a:endParaRPr lang="en-US" sz="1600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867E7EEF-8AA9-86EB-68CF-DDB325C3AD2E}"/>
              </a:ext>
            </a:extLst>
          </p:cNvPr>
          <p:cNvSpPr/>
          <p:nvPr/>
        </p:nvSpPr>
        <p:spPr>
          <a:xfrm>
            <a:off x="2187772" y="5875632"/>
            <a:ext cx="3934247" cy="46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Squared Error (MSE)</a:t>
            </a:r>
            <a:endParaRPr lang="en-US" sz="1600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B392E720-9AB7-81B6-EDFE-71B5A460C0E1}"/>
              </a:ext>
            </a:extLst>
          </p:cNvPr>
          <p:cNvSpPr/>
          <p:nvPr/>
        </p:nvSpPr>
        <p:spPr>
          <a:xfrm>
            <a:off x="2187773" y="6344381"/>
            <a:ext cx="3934247" cy="46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Score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A123-6184-E291-BF94-CB0FC9938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B8818C9-DB15-E667-FED9-0CD45C56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A8C303-7205-28DD-32E8-0DF88D288553}"/>
              </a:ext>
            </a:extLst>
          </p:cNvPr>
          <p:cNvSpPr/>
          <p:nvPr/>
        </p:nvSpPr>
        <p:spPr>
          <a:xfrm>
            <a:off x="729258" y="1080730"/>
            <a:ext cx="7479744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KNN Regression Model</a:t>
            </a:r>
            <a:endParaRPr lang="en-US" sz="43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1FB1FCD-C715-A6EC-844C-569C437835DB}"/>
              </a:ext>
            </a:extLst>
          </p:cNvPr>
          <p:cNvSpPr/>
          <p:nvPr/>
        </p:nvSpPr>
        <p:spPr>
          <a:xfrm>
            <a:off x="1030367" y="2078593"/>
            <a:ext cx="22860" cy="5070158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36CFDCD-3FB3-22F0-60D1-12D97447D6A5}"/>
              </a:ext>
            </a:extLst>
          </p:cNvPr>
          <p:cNvSpPr/>
          <p:nvPr/>
        </p:nvSpPr>
        <p:spPr>
          <a:xfrm>
            <a:off x="1253311" y="2535793"/>
            <a:ext cx="729258" cy="22860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C565486D-1B74-F5C7-762D-A06049BA514E}"/>
              </a:ext>
            </a:extLst>
          </p:cNvPr>
          <p:cNvSpPr/>
          <p:nvPr/>
        </p:nvSpPr>
        <p:spPr>
          <a:xfrm>
            <a:off x="807422" y="2312908"/>
            <a:ext cx="468749" cy="468749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C6958FF-5E54-0CDD-DF89-5F41FDDEA3B8}"/>
              </a:ext>
            </a:extLst>
          </p:cNvPr>
          <p:cNvSpPr/>
          <p:nvPr/>
        </p:nvSpPr>
        <p:spPr>
          <a:xfrm>
            <a:off x="983516" y="2382798"/>
            <a:ext cx="11644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FEE6E5A-9B80-E4A7-F02B-F5179D5E5F41}"/>
              </a:ext>
            </a:extLst>
          </p:cNvPr>
          <p:cNvSpPr/>
          <p:nvPr/>
        </p:nvSpPr>
        <p:spPr>
          <a:xfrm>
            <a:off x="2187773" y="2286953"/>
            <a:ext cx="487039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Utilizes k=5 neighbors for predictions.</a:t>
            </a:r>
            <a:endParaRPr lang="en-US" sz="21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0E61B0F-B120-CE06-645F-45936B950F49}"/>
              </a:ext>
            </a:extLst>
          </p:cNvPr>
          <p:cNvSpPr/>
          <p:nvPr/>
        </p:nvSpPr>
        <p:spPr>
          <a:xfrm>
            <a:off x="1253311" y="3785899"/>
            <a:ext cx="729258" cy="22860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CE3F0F43-BD8C-E602-8ADF-C1548E8DDE5A}"/>
              </a:ext>
            </a:extLst>
          </p:cNvPr>
          <p:cNvSpPr/>
          <p:nvPr/>
        </p:nvSpPr>
        <p:spPr>
          <a:xfrm>
            <a:off x="807422" y="3563014"/>
            <a:ext cx="468749" cy="468749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8BB5ED76-7CB5-D8B4-B40D-C1FC258CD4DF}"/>
              </a:ext>
            </a:extLst>
          </p:cNvPr>
          <p:cNvSpPr/>
          <p:nvPr/>
        </p:nvSpPr>
        <p:spPr>
          <a:xfrm>
            <a:off x="949702" y="3632903"/>
            <a:ext cx="18419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4CBB3CE6-A6DC-6594-A842-5BFEFA4A0113}"/>
              </a:ext>
            </a:extLst>
          </p:cNvPr>
          <p:cNvSpPr/>
          <p:nvPr/>
        </p:nvSpPr>
        <p:spPr>
          <a:xfrm>
            <a:off x="2187773" y="3537058"/>
            <a:ext cx="663228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Captures local patterns in the data.</a:t>
            </a:r>
            <a:endParaRPr lang="en-US" sz="215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1600F62F-E438-55BF-BD03-8C26F9807B27}"/>
              </a:ext>
            </a:extLst>
          </p:cNvPr>
          <p:cNvSpPr/>
          <p:nvPr/>
        </p:nvSpPr>
        <p:spPr>
          <a:xfrm>
            <a:off x="1253311" y="5188046"/>
            <a:ext cx="729258" cy="22860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CE831F20-B5DC-6883-6623-2762527A6C2C}"/>
              </a:ext>
            </a:extLst>
          </p:cNvPr>
          <p:cNvSpPr/>
          <p:nvPr/>
        </p:nvSpPr>
        <p:spPr>
          <a:xfrm>
            <a:off x="807422" y="4965161"/>
            <a:ext cx="468749" cy="468749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26211FFE-EFD9-B6C8-FD3D-43457C3B829E}"/>
              </a:ext>
            </a:extLst>
          </p:cNvPr>
          <p:cNvSpPr/>
          <p:nvPr/>
        </p:nvSpPr>
        <p:spPr>
          <a:xfrm>
            <a:off x="952917" y="5035051"/>
            <a:ext cx="17764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5410947F-ACD1-EDC2-2368-942ADD0FF82D}"/>
              </a:ext>
            </a:extLst>
          </p:cNvPr>
          <p:cNvSpPr/>
          <p:nvPr/>
        </p:nvSpPr>
        <p:spPr>
          <a:xfrm>
            <a:off x="2187773" y="4939206"/>
            <a:ext cx="274165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 Metrics:</a:t>
            </a:r>
            <a:endParaRPr lang="en-US" sz="21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0A07DEFA-7F07-22AC-F04C-AB3589FB3FA4}"/>
              </a:ext>
            </a:extLst>
          </p:cNvPr>
          <p:cNvSpPr/>
          <p:nvPr/>
        </p:nvSpPr>
        <p:spPr>
          <a:xfrm>
            <a:off x="2187773" y="5406883"/>
            <a:ext cx="3934247" cy="46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Absolute Error (MAE)</a:t>
            </a:r>
            <a:endParaRPr lang="en-US" sz="1600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51D9BC1A-620D-F505-174E-1A92CA672D7A}"/>
              </a:ext>
            </a:extLst>
          </p:cNvPr>
          <p:cNvSpPr/>
          <p:nvPr/>
        </p:nvSpPr>
        <p:spPr>
          <a:xfrm>
            <a:off x="2187772" y="5875632"/>
            <a:ext cx="3934247" cy="46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Squared Error (MSE)</a:t>
            </a:r>
            <a:endParaRPr lang="en-US" sz="1600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7D77DD8B-BD93-DDBC-156E-98DE7179D91A}"/>
              </a:ext>
            </a:extLst>
          </p:cNvPr>
          <p:cNvSpPr/>
          <p:nvPr/>
        </p:nvSpPr>
        <p:spPr>
          <a:xfrm>
            <a:off x="2187773" y="6344381"/>
            <a:ext cx="1023221" cy="46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Score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688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A7A94-1F8B-82E2-1289-5E9846B7F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B0DC5FF-8A95-5536-3B03-0DD729C1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EBDAA53-3809-1DB9-1073-BB39C1DC902C}"/>
              </a:ext>
            </a:extLst>
          </p:cNvPr>
          <p:cNvSpPr/>
          <p:nvPr/>
        </p:nvSpPr>
        <p:spPr>
          <a:xfrm>
            <a:off x="6050399" y="572810"/>
            <a:ext cx="8016002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Comparison</a:t>
            </a:r>
            <a:endParaRPr lang="en-US" sz="33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B1196B-7EA7-357C-7E7A-16121D1E2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209634"/>
              </p:ext>
            </p:extLst>
          </p:nvPr>
        </p:nvGraphicFramePr>
        <p:xfrm>
          <a:off x="6423102" y="2023745"/>
          <a:ext cx="7509484" cy="289394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502490">
                  <a:extLst>
                    <a:ext uri="{9D8B030D-6E8A-4147-A177-3AD203B41FA5}">
                      <a16:colId xmlns:a16="http://schemas.microsoft.com/office/drawing/2014/main" val="4002061318"/>
                    </a:ext>
                  </a:extLst>
                </a:gridCol>
                <a:gridCol w="2503497">
                  <a:extLst>
                    <a:ext uri="{9D8B030D-6E8A-4147-A177-3AD203B41FA5}">
                      <a16:colId xmlns:a16="http://schemas.microsoft.com/office/drawing/2014/main" val="832727293"/>
                    </a:ext>
                  </a:extLst>
                </a:gridCol>
                <a:gridCol w="2503497">
                  <a:extLst>
                    <a:ext uri="{9D8B030D-6E8A-4147-A177-3AD203B41FA5}">
                      <a16:colId xmlns:a16="http://schemas.microsoft.com/office/drawing/2014/main" val="3134754470"/>
                    </a:ext>
                  </a:extLst>
                </a:gridCol>
              </a:tblGrid>
              <a:tr h="7153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Linear Regression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KNN Regression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1675999"/>
                  </a:ext>
                </a:extLst>
              </a:tr>
              <a:tr h="7153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19.848088113558102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19.848088113558102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4435279"/>
                  </a:ext>
                </a:extLst>
              </a:tr>
              <a:tr h="74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618.0918058307074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618.0918058307074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2124931"/>
                  </a:ext>
                </a:extLst>
              </a:tr>
              <a:tr h="7153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R²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0.9842664245050591</a:t>
                      </a:r>
                      <a:endParaRPr lang="en-US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</a:rPr>
                        <a:t>0.9072106048219022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1242177"/>
                  </a:ext>
                </a:extLst>
              </a:tr>
            </a:tbl>
          </a:graphicData>
        </a:graphic>
      </p:graphicFrame>
      <p:sp>
        <p:nvSpPr>
          <p:cNvPr id="5" name="Text 10">
            <a:extLst>
              <a:ext uri="{FF2B5EF4-FFF2-40B4-BE49-F238E27FC236}">
                <a16:creationId xmlns:a16="http://schemas.microsoft.com/office/drawing/2014/main" id="{E58D9BED-E562-4068-8227-6F45116EAA65}"/>
              </a:ext>
            </a:extLst>
          </p:cNvPr>
          <p:cNvSpPr/>
          <p:nvPr/>
        </p:nvSpPr>
        <p:spPr>
          <a:xfrm>
            <a:off x="6423102" y="5622336"/>
            <a:ext cx="663228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Linear Regression explains trends better.</a:t>
            </a:r>
            <a:endParaRPr lang="en-US" sz="2150" dirty="0"/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FDF247DE-6088-8EE4-3AA8-20E4CE30DE64}"/>
              </a:ext>
            </a:extLst>
          </p:cNvPr>
          <p:cNvSpPr/>
          <p:nvPr/>
        </p:nvSpPr>
        <p:spPr>
          <a:xfrm>
            <a:off x="6423102" y="6205855"/>
            <a:ext cx="663228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KNN captures local variations but may overfit.</a:t>
            </a:r>
            <a:endParaRPr lang="en-US" sz="2150" dirty="0"/>
          </a:p>
        </p:txBody>
      </p:sp>
    </p:spTree>
    <p:extLst>
      <p:ext uri="{BB962C8B-B14F-4D97-AF65-F5344CB8AC3E}">
        <p14:creationId xmlns:p14="http://schemas.microsoft.com/office/powerpoint/2010/main" val="3606630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9E751B40-7020-2CE5-3F7D-5156253410C6}"/>
              </a:ext>
            </a:extLst>
          </p:cNvPr>
          <p:cNvSpPr/>
          <p:nvPr/>
        </p:nvSpPr>
        <p:spPr>
          <a:xfrm>
            <a:off x="1851183" y="4306606"/>
            <a:ext cx="2185511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82935"/>
            <a:ext cx="94803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 and Improvements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1275966" y="6416723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outliers for more robust predictions.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5647227" y="6416723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additional features and their interactions.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0018488" y="6416723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Hyperparameter tuning for KNN and testing alternative models.</a:t>
            </a:r>
            <a:endParaRPr lang="en-US" sz="1700" dirty="0"/>
          </a:p>
        </p:txBody>
      </p:sp>
      <p:sp>
        <p:nvSpPr>
          <p:cNvPr id="8" name="Text 16">
            <a:extLst>
              <a:ext uri="{FF2B5EF4-FFF2-40B4-BE49-F238E27FC236}">
                <a16:creationId xmlns:a16="http://schemas.microsoft.com/office/drawing/2014/main" id="{2BA195B5-8865-E27C-5652-C491D1E5AD93}"/>
              </a:ext>
            </a:extLst>
          </p:cNvPr>
          <p:cNvSpPr/>
          <p:nvPr/>
        </p:nvSpPr>
        <p:spPr>
          <a:xfrm>
            <a:off x="2432327" y="4914984"/>
            <a:ext cx="1023221" cy="395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600" b="1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3F1877EC-8DEB-85A1-32C0-2980F3A027D6}"/>
              </a:ext>
            </a:extLst>
          </p:cNvPr>
          <p:cNvSpPr/>
          <p:nvPr/>
        </p:nvSpPr>
        <p:spPr>
          <a:xfrm>
            <a:off x="6222444" y="4306606"/>
            <a:ext cx="2185511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3" name="Text 16">
            <a:extLst>
              <a:ext uri="{FF2B5EF4-FFF2-40B4-BE49-F238E27FC236}">
                <a16:creationId xmlns:a16="http://schemas.microsoft.com/office/drawing/2014/main" id="{295C6F83-40E0-A85E-A05B-4720E31812F1}"/>
              </a:ext>
            </a:extLst>
          </p:cNvPr>
          <p:cNvSpPr/>
          <p:nvPr/>
        </p:nvSpPr>
        <p:spPr>
          <a:xfrm>
            <a:off x="6803588" y="4914984"/>
            <a:ext cx="1023221" cy="395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600" b="1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7A9E8D13-05F1-80B3-706F-8AE12D0FB9CA}"/>
              </a:ext>
            </a:extLst>
          </p:cNvPr>
          <p:cNvSpPr/>
          <p:nvPr/>
        </p:nvSpPr>
        <p:spPr>
          <a:xfrm>
            <a:off x="10593706" y="4195643"/>
            <a:ext cx="2185511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5" name="Text 16">
            <a:extLst>
              <a:ext uri="{FF2B5EF4-FFF2-40B4-BE49-F238E27FC236}">
                <a16:creationId xmlns:a16="http://schemas.microsoft.com/office/drawing/2014/main" id="{0CF2C1D2-4695-0F3A-43E5-01ADE9F4EEDE}"/>
              </a:ext>
            </a:extLst>
          </p:cNvPr>
          <p:cNvSpPr/>
          <p:nvPr/>
        </p:nvSpPr>
        <p:spPr>
          <a:xfrm>
            <a:off x="11174850" y="4804021"/>
            <a:ext cx="1023221" cy="395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600" b="1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405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 Bold</vt:lpstr>
      <vt:lpstr>Arial</vt:lpstr>
      <vt:lpstr>Calibri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 Tharwat</cp:lastModifiedBy>
  <cp:revision>3</cp:revision>
  <dcterms:created xsi:type="dcterms:W3CDTF">2024-12-06T12:15:11Z</dcterms:created>
  <dcterms:modified xsi:type="dcterms:W3CDTF">2024-12-06T15:09:35Z</dcterms:modified>
</cp:coreProperties>
</file>